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3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notesMasterIdLst>
    <p:notesMasterId r:id="rId25"/>
  </p:notesMasterIdLst>
  <p:handoutMasterIdLst>
    <p:handoutMasterId r:id="rId26"/>
  </p:handoutMasterIdLst>
  <p:sldIdLst>
    <p:sldId id="257" r:id="rId3"/>
    <p:sldId id="259" r:id="rId4"/>
    <p:sldId id="27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12192000" cy="68580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96A8B-219D-4C70-9A13-CF489B3ABAD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.          Data Communication - TELNET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6DDA4-D263-4135-83EB-72626F14E2C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438459" y="0"/>
            <a:ext cx="4160520" cy="3670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9D778D-2656-4A33-8E66-C53FF87617D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2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DADF8-3883-499F-BB0A-38B7EF31F7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438459" y="6948172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DB43E8-B008-4932-B897-0CE567CC5BF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019711"/>
      </p:ext>
    </p:extLst>
  </p:cSld>
  <p:clrMap bg1="lt1" tx1="dk1" bg2="lt2" tx2="dk2" accent1="accent1" accent2="accent2" accent3="accent3" accent4="accent4" accent5="accent5" accent6="accent6" hlink="hlink" folHlink="folHlink"/>
  <p:hf sldNum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520" cy="3670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.          Data Communication - TELNET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459" y="0"/>
            <a:ext cx="4160520" cy="36703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120" y="3520440"/>
            <a:ext cx="7680960" cy="288036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172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459" y="6948172"/>
            <a:ext cx="4160520" cy="36703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F46C6-0EB6-402F-B5A3-E8E0FB4BFAE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9250180"/>
      </p:ext>
    </p:extLst>
  </p:cSld>
  <p:clrMap bg1="lt1" tx1="dk1" bg2="lt2" tx2="dk2" accent1="accent1" accent2="accent2" accent3="accent3" accent4="accent4" accent5="accent5" accent6="accent6" hlink="hlink" folHlink="folHlink"/>
  <p:hf sldNum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9221C-D8E2-4B65-81ED-3D0E1BD5CE8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84395CC-9AC0-4B4F-9053-FB420A2E6DF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A033CF-4535-46F5-9954-5C9CEC820F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5024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827517D-DD4E-4F02-9A70-0B2D04713E6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B11AA4-A506-4D79-BF48-CACC5A73E9F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089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AB549CC-C8D6-43B7-A788-262E1889D84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21ACD-ECEA-4448-A819-77D02C52F2F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30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9E0BE46-D6DB-45C2-A308-47F2DF6FA6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905A24-D9A1-4C30-A8FA-5A8280F57A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5570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D252563-1E1D-422B-85BC-8793C174E2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89B13-25D3-494B-A61C-D96641F65E6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0795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5936029-1B46-4047-A124-3F3E8EAD5D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8990E2-2A77-46BB-BD9D-78F12A33AB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3675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3A6967B-2748-49B0-B054-543F30250F3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946BA-B07A-441E-87C0-C613D52F6D1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201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C2261E0-C74E-4475-BA47-819661D2716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646CA6-EC8D-462D-B677-BF499FC0AC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892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63E02EE-5837-4114-B3ED-4E51CC560FE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B22F0B-5CDC-4141-8EA4-F9CF0AE3E0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7401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9837EED-2156-4F9C-8089-4C606F3AA81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40EF7-9214-40EA-ABED-4D905099541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5808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2859202-1B32-4B04-B3BE-6A05E31B973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8AFC3-3683-4A32-B318-8C60CD74DE5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876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437AD-CCC1-48DA-B74F-D828DF1F95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CCCDB9EE-42BE-4F62-8DF0-6AED89ACB87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4ACBB0-8323-4714-9BF1-A4258F2E1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672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CDBF2EF-A39E-4C28-BECC-3B829CF6C8C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FA9B4-9172-4085-8250-5BF3BA5C63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6450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7390450-15BE-4A9D-991B-B7247288D42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47F14-EEE9-4D9E-9A17-2FCC5B697C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05381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378B6F3-D5B1-40CA-AD88-1508AEB5332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F5E0B-DFBA-4946-B6CD-81D9B966567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5454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437AD-CCC1-48DA-B74F-D828DF1F95E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72F5A9C-42BE-4663-85E6-7C7E136E7B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A641B7-0EC2-45B3-83DC-1661141B39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778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62C3DB-90FC-4906-A17A-34A47F39265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D5513A6-A7B9-4866-88C7-D80757D8CE1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15214B-A508-4388-B5F2-5BA8139728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3622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8621E-182A-4400-885B-AA6400D92A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112F1EB9-B9F8-4C6B-825A-8D5E2D9F869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E9A671-07B7-4AC7-BB23-68E6CA4B5C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961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611CC23D-9F64-4087-A7DB-74AF84BBC25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1030A8-AFBE-446C-8739-ED51F870ADD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327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9A42CF2-76C2-4D79-B49B-9429C5F4E55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0D042-9E72-4C53-8851-F192C3AAEE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6361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F56151E-9E13-4AD2-82B7-C7AABCF7690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ED162A-4443-4A20-945D-4484330684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3790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914400"/>
            <a:ext cx="4387850" cy="2468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853A4-C960-42E7-844F-1143597FD5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24E9CB2-1340-40AC-B3E6-50F01AF020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IN"/>
              <a:t>.          Data Communication - TELNET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20C3AC-63BF-4482-A023-3C66A9BA77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71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05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1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0"/>
            <a:ext cx="8825659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8" y="5367325"/>
            <a:ext cx="882565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8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146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3" y="1447801"/>
            <a:ext cx="7999316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1" y="3771175"/>
            <a:ext cx="7279651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8" y="971254"/>
            <a:ext cx="801913" cy="196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1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2" y="2613788"/>
            <a:ext cx="801913" cy="196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037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017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8" y="1981200"/>
            <a:ext cx="294686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4" y="2667001"/>
            <a:ext cx="2927349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0" y="1981200"/>
            <a:ext cx="293624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8" y="2667001"/>
            <a:ext cx="294679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1981200"/>
            <a:ext cx="293211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1" y="2667001"/>
            <a:ext cx="2932115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3" y="2133601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8" y="2133601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16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49"/>
            <a:ext cx="294005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1"/>
            <a:ext cx="2940051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15"/>
            <a:ext cx="294005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8" y="4250949"/>
            <a:ext cx="293052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5" y="2209801"/>
            <a:ext cx="293052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4" y="4827214"/>
            <a:ext cx="2934405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1" y="4250949"/>
            <a:ext cx="293211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0" y="2209801"/>
            <a:ext cx="293211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8" y="4827213"/>
            <a:ext cx="293599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3" y="2133601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8" y="2133601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766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08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6" y="430218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7" y="887414"/>
            <a:ext cx="7423148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458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5"/>
            <a:ext cx="9440035" cy="1828801"/>
          </a:xfrm>
        </p:spPr>
        <p:txBody>
          <a:bodyPr anchor="b">
            <a:normAutofit/>
          </a:bodyPr>
          <a:lstStyle>
            <a:lvl1pPr algn="ctr">
              <a:defRPr sz="54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5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70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21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3" y="1761072"/>
            <a:ext cx="9590549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3" y="3589879"/>
            <a:ext cx="9590549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647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6" y="1732449"/>
            <a:ext cx="5060499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4" y="1732454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637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734509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7" y="1734509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4" y="1835255"/>
            <a:ext cx="4876345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4" y="2380142"/>
            <a:ext cx="4876345" cy="3411063"/>
          </a:xfrm>
        </p:spPr>
        <p:txBody>
          <a:bodyPr anchor="t"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8" y="1835259"/>
            <a:ext cx="4895331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8" y="2380142"/>
            <a:ext cx="4895331" cy="3411063"/>
          </a:xfrm>
        </p:spPr>
        <p:txBody>
          <a:bodyPr anchor="t"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243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67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662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8" y="609601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5" y="609601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8" y="2431523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66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8" y="609600"/>
            <a:ext cx="3584165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9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4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9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078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6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9" y="4565255"/>
            <a:ext cx="10355327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13"/>
            <a:ext cx="9845347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195" indent="0">
              <a:buNone/>
              <a:defRPr sz="2000"/>
            </a:lvl2pPr>
            <a:lvl3pPr marL="914388" indent="0">
              <a:buNone/>
              <a:defRPr sz="2000"/>
            </a:lvl3pPr>
            <a:lvl4pPr marL="1371583" indent="0">
              <a:buNone/>
              <a:defRPr sz="2000"/>
            </a:lvl4pPr>
            <a:lvl5pPr marL="1828777" indent="0">
              <a:buNone/>
              <a:defRPr sz="2000"/>
            </a:lvl5pPr>
            <a:lvl6pPr marL="2285972" indent="0">
              <a:buNone/>
              <a:defRPr sz="2000"/>
            </a:lvl6pPr>
            <a:lvl7pPr marL="2743166" indent="0">
              <a:buNone/>
              <a:defRPr sz="2000"/>
            </a:lvl7pPr>
            <a:lvl8pPr marL="3200360" indent="0">
              <a:buNone/>
              <a:defRPr sz="2000"/>
            </a:lvl8pPr>
            <a:lvl9pPr marL="3657555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7" y="5108728"/>
            <a:ext cx="10353763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95" indent="0">
              <a:buNone/>
              <a:defRPr sz="1401"/>
            </a:lvl2pPr>
            <a:lvl3pPr marL="914388" indent="0">
              <a:buNone/>
              <a:defRPr sz="1200"/>
            </a:lvl3pPr>
            <a:lvl4pPr marL="1371583" indent="0">
              <a:buNone/>
              <a:defRPr sz="1001"/>
            </a:lvl4pPr>
            <a:lvl5pPr marL="1828777" indent="0">
              <a:buNone/>
              <a:defRPr sz="1001"/>
            </a:lvl5pPr>
            <a:lvl6pPr marL="2285972" indent="0">
              <a:buNone/>
              <a:defRPr sz="1001"/>
            </a:lvl6pPr>
            <a:lvl7pPr marL="2743166" indent="0">
              <a:buNone/>
              <a:defRPr sz="1001"/>
            </a:lvl7pPr>
            <a:lvl8pPr marL="3200360" indent="0">
              <a:buNone/>
              <a:defRPr sz="1001"/>
            </a:lvl8pPr>
            <a:lvl9pPr marL="3657555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055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7" y="608437"/>
            <a:ext cx="10353763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95181"/>
            <a:ext cx="10353764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195" indent="0">
              <a:buNone/>
              <a:defRPr sz="1401"/>
            </a:lvl2pPr>
            <a:lvl3pPr marL="914388" indent="0">
              <a:buNone/>
              <a:defRPr sz="1200"/>
            </a:lvl3pPr>
            <a:lvl4pPr marL="1371583" indent="0">
              <a:buNone/>
              <a:defRPr sz="1001"/>
            </a:lvl4pPr>
            <a:lvl5pPr marL="1828777" indent="0">
              <a:buNone/>
              <a:defRPr sz="1001"/>
            </a:lvl5pPr>
            <a:lvl6pPr marL="2285972" indent="0">
              <a:buNone/>
              <a:defRPr sz="1001"/>
            </a:lvl6pPr>
            <a:lvl7pPr marL="2743166" indent="0">
              <a:buNone/>
              <a:defRPr sz="1001"/>
            </a:lvl7pPr>
            <a:lvl8pPr marL="3200360" indent="0">
              <a:buNone/>
              <a:defRPr sz="1001"/>
            </a:lvl8pPr>
            <a:lvl9pPr marL="3657555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57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7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1"/>
            </a:lvl1pPr>
            <a:lvl2pPr marL="457195" indent="0">
              <a:buNone/>
              <a:defRPr sz="1401"/>
            </a:lvl2pPr>
            <a:lvl3pPr marL="914388" indent="0">
              <a:buNone/>
              <a:defRPr sz="1200"/>
            </a:lvl3pPr>
            <a:lvl4pPr marL="1371583" indent="0">
              <a:buNone/>
              <a:defRPr sz="1001"/>
            </a:lvl4pPr>
            <a:lvl5pPr marL="1828777" indent="0">
              <a:buNone/>
              <a:defRPr sz="1001"/>
            </a:lvl5pPr>
            <a:lvl6pPr marL="2285972" indent="0">
              <a:buNone/>
              <a:defRPr sz="1001"/>
            </a:lvl6pPr>
            <a:lvl7pPr marL="2743166" indent="0">
              <a:buNone/>
              <a:defRPr sz="1001"/>
            </a:lvl7pPr>
            <a:lvl8pPr marL="3200360" indent="0">
              <a:buNone/>
              <a:defRPr sz="1001"/>
            </a:lvl8pPr>
            <a:lvl9pPr marL="3657555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304353"/>
            <a:ext cx="10353764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401"/>
            </a:lvl2pPr>
            <a:lvl3pPr marL="914388" indent="0">
              <a:buNone/>
              <a:defRPr sz="1200"/>
            </a:lvl3pPr>
            <a:lvl4pPr marL="1371583" indent="0">
              <a:buNone/>
              <a:defRPr sz="1001"/>
            </a:lvl4pPr>
            <a:lvl5pPr marL="1828777" indent="0">
              <a:buNone/>
              <a:defRPr sz="1001"/>
            </a:lvl5pPr>
            <a:lvl6pPr marL="2285972" indent="0">
              <a:buNone/>
              <a:defRPr sz="1001"/>
            </a:lvl6pPr>
            <a:lvl7pPr marL="2743166" indent="0">
              <a:buNone/>
              <a:defRPr sz="1001"/>
            </a:lvl7pPr>
            <a:lvl8pPr marL="3200360" indent="0">
              <a:buNone/>
              <a:defRPr sz="1001"/>
            </a:lvl8pPr>
            <a:lvl9pPr marL="3657555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1" y="884796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1" rIns="91440" bIns="45721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357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2861736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66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0663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2126946"/>
            <a:ext cx="10353764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7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195" indent="0">
              <a:buNone/>
              <a:defRPr sz="1401"/>
            </a:lvl2pPr>
            <a:lvl3pPr marL="914388" indent="0">
              <a:buNone/>
              <a:defRPr sz="1200"/>
            </a:lvl3pPr>
            <a:lvl4pPr marL="1371583" indent="0">
              <a:buNone/>
              <a:defRPr sz="1001"/>
            </a:lvl4pPr>
            <a:lvl5pPr marL="1828777" indent="0">
              <a:buNone/>
              <a:defRPr sz="1001"/>
            </a:lvl5pPr>
            <a:lvl6pPr marL="2285972" indent="0">
              <a:buNone/>
              <a:defRPr sz="1001"/>
            </a:lvl6pPr>
            <a:lvl7pPr marL="2743166" indent="0">
              <a:buNone/>
              <a:defRPr sz="1001"/>
            </a:lvl7pPr>
            <a:lvl8pPr marL="3200360" indent="0">
              <a:buNone/>
              <a:defRPr sz="1001"/>
            </a:lvl8pPr>
            <a:lvl9pPr marL="3657555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812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7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7" y="1885950"/>
            <a:ext cx="330098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7" y="2571750"/>
            <a:ext cx="3300985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4" y="1885950"/>
            <a:ext cx="330098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8" y="2571750"/>
            <a:ext cx="3300985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4" y="1885950"/>
            <a:ext cx="330098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4" y="2571750"/>
            <a:ext cx="3300985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977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3" y="1818219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3" y="1818219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9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4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7" y="3904106"/>
            <a:ext cx="330098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3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7" y="4480372"/>
            <a:ext cx="3300985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90" y="3904106"/>
            <a:ext cx="330098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8" y="4480372"/>
            <a:ext cx="3300985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700" y="3904106"/>
            <a:ext cx="3300985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9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4" y="4480370"/>
            <a:ext cx="3300985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060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129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71" y="609604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8" y="609604"/>
            <a:ext cx="7916873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9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5" y="2060577"/>
            <a:ext cx="4396340" cy="4195763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6" y="2056093"/>
            <a:ext cx="4396341" cy="4200245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6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5" y="2514600"/>
            <a:ext cx="4396340" cy="3741738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9" y="1905000"/>
            <a:ext cx="43963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6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9" y="2514600"/>
            <a:ext cx="4396340" cy="3741738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30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3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84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1"/>
            <a:ext cx="3401065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9" y="1447800"/>
            <a:ext cx="5195996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4"/>
            <a:ext cx="3401063" cy="2895599"/>
          </a:xfrm>
        </p:spPr>
        <p:txBody>
          <a:bodyPr/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02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9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8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6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80" cy="1371600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6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98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3" y="2669690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3" y="2892352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4" y="1676401"/>
            <a:ext cx="2819401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6" y="5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80" y="6096000"/>
            <a:ext cx="993733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4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5" y="452718"/>
            <a:ext cx="940472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5" y="2052923"/>
            <a:ext cx="894654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3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6" y="3225298"/>
            <a:ext cx="3859795" cy="30480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3" y="29573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681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195" rtl="0" eaLnBrk="1" latinLnBrk="0" hangingPunct="1">
        <a:spcBef>
          <a:spcPct val="0"/>
        </a:spcBef>
        <a:buNone/>
        <a:defRPr sz="4201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5" indent="-342895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40" indent="-285746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1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86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81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75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68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64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58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52" indent="-22859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7" y="609600"/>
            <a:ext cx="10353763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7" y="1732454"/>
            <a:ext cx="10353763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147D81A-537C-45AC-A5C2-F7D0DDBAB43D}" type="datetimeFigureOut">
              <a:rPr lang="en-IN" smtClean="0"/>
              <a:t>19-11-2019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7" y="5883280"/>
            <a:ext cx="66728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1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6" y="5883280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1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0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195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5" indent="-305996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19991" indent="-269996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"/>
        <a:defRPr sz="18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5988" indent="-215997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5983" indent="-215997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"/>
        <a:defRPr sz="14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979" indent="-215997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14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576" indent="-228598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14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771" indent="-228598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14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66" indent="-228598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14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162" indent="-228598" algn="l" defTabSz="457195" rtl="0" eaLnBrk="1" latinLnBrk="0" hangingPunct="1">
        <a:spcBef>
          <a:spcPct val="20000"/>
        </a:spcBef>
        <a:spcAft>
          <a:spcPts val="601"/>
        </a:spcAft>
        <a:buClr>
          <a:schemeClr val="tx2"/>
        </a:buClr>
        <a:buSzPct val="70000"/>
        <a:buFont typeface="Wingdings 2" charset="2"/>
        <a:buChar char=""/>
        <a:defRPr sz="140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6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D032D-EFB9-42F4-8D9C-A226DE918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9" y="601745"/>
            <a:ext cx="3585411" cy="3573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97E0B-45EA-42E1-A343-C365F768A83C}"/>
              </a:ext>
            </a:extLst>
          </p:cNvPr>
          <p:cNvSpPr txBox="1"/>
          <p:nvPr/>
        </p:nvSpPr>
        <p:spPr>
          <a:xfrm>
            <a:off x="3922295" y="854244"/>
            <a:ext cx="7712243" cy="316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95">
              <a:lnSpc>
                <a:spcPct val="150000"/>
              </a:lnSpc>
              <a:defRPr/>
            </a:pPr>
            <a:r>
              <a:rPr lang="en-IN" sz="4800" dirty="0">
                <a:solidFill>
                  <a:prstClr val="white">
                    <a:lumMod val="85000"/>
                  </a:prst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Shri Vaishnav Vidyapeeth Vishwavidyalaya</a:t>
            </a:r>
          </a:p>
          <a:p>
            <a:pPr algn="ctr" defTabSz="457195">
              <a:lnSpc>
                <a:spcPct val="150000"/>
              </a:lnSpc>
              <a:defRPr/>
            </a:pPr>
            <a:r>
              <a:rPr lang="en-IN" sz="16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IN" sz="44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457195">
              <a:lnSpc>
                <a:spcPct val="150000"/>
              </a:lnSpc>
              <a:defRPr/>
            </a:pPr>
            <a:r>
              <a:rPr lang="en-IN" sz="2400" i="1" dirty="0">
                <a:solidFill>
                  <a:srgbClr val="B01513">
                    <a:lumMod val="20000"/>
                    <a:lumOff val="8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 2019-20 (J</a:t>
            </a:r>
            <a:r>
              <a:rPr lang="en-IN" sz="2400" i="1" dirty="0" err="1">
                <a:solidFill>
                  <a:srgbClr val="B01513">
                    <a:lumMod val="20000"/>
                    <a:lumOff val="8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uly</a:t>
            </a:r>
            <a:r>
              <a:rPr lang="en-IN" sz="2400" i="1" dirty="0">
                <a:solidFill>
                  <a:srgbClr val="B01513">
                    <a:lumMod val="20000"/>
                    <a:lumOff val="8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December)</a:t>
            </a:r>
            <a:endParaRPr lang="en-IN" sz="4000" i="1" dirty="0">
              <a:solidFill>
                <a:srgbClr val="B01513">
                  <a:lumMod val="20000"/>
                  <a:lumOff val="80000"/>
                </a:srgb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1F5A2-187F-4858-ACAC-20E0D6A5C41B}"/>
              </a:ext>
            </a:extLst>
          </p:cNvPr>
          <p:cNvSpPr txBox="1"/>
          <p:nvPr/>
        </p:nvSpPr>
        <p:spPr>
          <a:xfrm>
            <a:off x="557465" y="5129669"/>
            <a:ext cx="4148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95">
              <a:defRPr/>
            </a:pPr>
            <a:r>
              <a:rPr lang="en-IN" sz="2400" dirty="0">
                <a:solidFill>
                  <a:srgbClr val="FFFF00"/>
                </a:solidFill>
                <a:latin typeface="Century Gothic" panose="020B0502020202020204"/>
              </a:rPr>
              <a:t>Submitted to :</a:t>
            </a:r>
          </a:p>
          <a:p>
            <a:pPr defTabSz="457195">
              <a:defRPr/>
            </a:pPr>
            <a:r>
              <a:rPr lang="en-IN" sz="2400" dirty="0">
                <a:latin typeface="Century Gothic" panose="020B0502020202020204"/>
              </a:rPr>
              <a:t>	Mr. Saurabh Sharma Sir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8527A-B470-42BB-ABDE-0C7D28F724F4}"/>
              </a:ext>
            </a:extLst>
          </p:cNvPr>
          <p:cNvSpPr txBox="1"/>
          <p:nvPr/>
        </p:nvSpPr>
        <p:spPr>
          <a:xfrm>
            <a:off x="4911295" y="5048855"/>
            <a:ext cx="70734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195">
              <a:defRPr/>
            </a:pPr>
            <a:r>
              <a:rPr lang="en-IN" sz="2400" dirty="0">
                <a:solidFill>
                  <a:srgbClr val="FFFF00"/>
                </a:solidFill>
                <a:latin typeface="Century Gothic" panose="020B0502020202020204"/>
              </a:rPr>
              <a:t>Submitted by :</a:t>
            </a:r>
          </a:p>
          <a:p>
            <a:pPr marL="457195" lvl="1" defTabSz="457195">
              <a:defRPr/>
            </a:pPr>
            <a:r>
              <a:rPr lang="en-IN" sz="2400" dirty="0" err="1">
                <a:solidFill>
                  <a:prstClr val="white"/>
                </a:solidFill>
                <a:latin typeface="Century Gothic" panose="020B0502020202020204"/>
              </a:rPr>
              <a:t>Mahiransh</a:t>
            </a:r>
            <a:r>
              <a:rPr lang="en-IN" sz="2400" dirty="0">
                <a:solidFill>
                  <a:prstClr val="white"/>
                </a:solidFill>
                <a:latin typeface="Century Gothic" panose="020B0502020202020204"/>
              </a:rPr>
              <a:t> Sharma		</a:t>
            </a:r>
            <a:r>
              <a:rPr lang="en-IN" sz="2400" dirty="0" err="1">
                <a:solidFill>
                  <a:prstClr val="white"/>
                </a:solidFill>
                <a:latin typeface="Century Gothic" panose="020B0502020202020204"/>
              </a:rPr>
              <a:t>Kritik</a:t>
            </a:r>
            <a:r>
              <a:rPr lang="en-IN" sz="2400" dirty="0">
                <a:solidFill>
                  <a:prstClr val="white"/>
                </a:solidFill>
                <a:latin typeface="Century Gothic" panose="020B0502020202020204"/>
              </a:rPr>
              <a:t> Pancholi</a:t>
            </a:r>
          </a:p>
          <a:p>
            <a:pPr lvl="1" defTabSz="457195">
              <a:defRPr/>
            </a:pPr>
            <a:r>
              <a:rPr lang="en-IN" sz="2400" dirty="0">
                <a:solidFill>
                  <a:prstClr val="white"/>
                </a:solidFill>
                <a:latin typeface="Century Gothic" panose="020B0502020202020204"/>
              </a:rPr>
              <a:t>(</a:t>
            </a:r>
            <a:r>
              <a:rPr lang="en-IN" sz="2400" dirty="0">
                <a:solidFill>
                  <a:srgbClr val="92D050"/>
                </a:solidFill>
                <a:latin typeface="Century Gothic" panose="020B0502020202020204"/>
              </a:rPr>
              <a:t>18100BTCMCI02957</a:t>
            </a:r>
            <a:r>
              <a:rPr lang="en-IN" sz="2400" dirty="0">
                <a:solidFill>
                  <a:prstClr val="white"/>
                </a:solidFill>
                <a:latin typeface="Century Gothic" panose="020B0502020202020204"/>
              </a:rPr>
              <a:t>)</a:t>
            </a:r>
            <a:r>
              <a:rPr lang="en-IN" sz="2400" dirty="0">
                <a:solidFill>
                  <a:prstClr val="white"/>
                </a:solidFill>
              </a:rPr>
              <a:t>	(</a:t>
            </a:r>
            <a:r>
              <a:rPr lang="en-IN" sz="2400" dirty="0">
                <a:solidFill>
                  <a:srgbClr val="92D050"/>
                </a:solidFill>
              </a:rPr>
              <a:t>18100BTCMCI02955</a:t>
            </a:r>
            <a:r>
              <a:rPr lang="en-IN" sz="2400" dirty="0">
                <a:solidFill>
                  <a:prstClr val="white"/>
                </a:solidFill>
              </a:rPr>
              <a:t>)		</a:t>
            </a:r>
          </a:p>
          <a:p>
            <a:pPr marL="457195" lvl="1" defTabSz="457195">
              <a:defRPr/>
            </a:pPr>
            <a:endParaRPr lang="en-IN" sz="2400" dirty="0">
              <a:solidFill>
                <a:prstClr val="white"/>
              </a:solidFill>
              <a:latin typeface="Century Gothic" panose="020B0502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92D5-48E8-437A-9DB3-1C276DC22C07}"/>
              </a:ext>
            </a:extLst>
          </p:cNvPr>
          <p:cNvSpPr txBox="1"/>
          <p:nvPr/>
        </p:nvSpPr>
        <p:spPr>
          <a:xfrm>
            <a:off x="3170810" y="4180251"/>
            <a:ext cx="5850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95">
              <a:defRPr/>
            </a:pPr>
            <a:r>
              <a:rPr lang="en-IN" sz="4000" b="1" u="sng" dirty="0">
                <a:ln w="12700" cmpd="sng">
                  <a:solidFill>
                    <a:srgbClr val="6AAC90"/>
                  </a:solidFill>
                  <a:prstDash val="solid"/>
                </a:ln>
                <a:gradFill>
                  <a:gsLst>
                    <a:gs pos="0">
                      <a:srgbClr val="6AAC90"/>
                    </a:gs>
                    <a:gs pos="4000">
                      <a:srgbClr val="6AAC90">
                        <a:lumMod val="60000"/>
                        <a:lumOff val="40000"/>
                      </a:srgbClr>
                    </a:gs>
                    <a:gs pos="87000">
                      <a:srgbClr val="6AAC9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Topic</a:t>
            </a:r>
            <a:r>
              <a:rPr lang="en-IN" sz="4000" b="1" dirty="0">
                <a:ln w="12700" cmpd="sng">
                  <a:solidFill>
                    <a:srgbClr val="6AAC90"/>
                  </a:solidFill>
                  <a:prstDash val="solid"/>
                </a:ln>
                <a:gradFill>
                  <a:gsLst>
                    <a:gs pos="0">
                      <a:srgbClr val="6AAC90"/>
                    </a:gs>
                    <a:gs pos="4000">
                      <a:srgbClr val="6AAC90">
                        <a:lumMod val="60000"/>
                        <a:lumOff val="40000"/>
                      </a:srgbClr>
                    </a:gs>
                    <a:gs pos="87000">
                      <a:srgbClr val="6AAC9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 : TELNET</a:t>
            </a:r>
          </a:p>
        </p:txBody>
      </p:sp>
    </p:spTree>
    <p:extLst>
      <p:ext uri="{BB962C8B-B14F-4D97-AF65-F5344CB8AC3E}">
        <p14:creationId xmlns:p14="http://schemas.microsoft.com/office/powerpoint/2010/main" val="31196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Control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You There (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AYT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check to see if system is still running.</a:t>
            </a: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Erase Character (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delete last character sent</a:t>
            </a: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Erase Line (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delete all input in current line.</a:t>
            </a:r>
          </a:p>
          <a:p>
            <a:pPr marL="342900" indent="-342900" algn="just"/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428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Structure of 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99BEAF-7BA9-47CC-B243-B7036A1AB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421" y="2394619"/>
            <a:ext cx="6380512" cy="379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06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Working of 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E53E83-0B56-4268-8B01-5FB6D304E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126" y="2705510"/>
            <a:ext cx="6927101" cy="317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524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Telnet Negotiation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Telnet protocol features an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inline negotiation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to signal what features the client and server can offer each other. The client and server intersperse this negotiation data with the normal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payload data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Unfortunately, it's usually the payload data that we want to match our rules against.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telnet_negotiation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preprocessor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does not modify the original packet, as you might think it would. This is specifically because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rules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want to detect attacks or problems in 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Telnet protocol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the negotiation codes. 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42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Working of Network Virtual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is designed for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 to terminal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and distributed computer processing. </a:t>
            </a:r>
          </a:p>
          <a:p>
            <a:pPr marL="342900" indent="-342900" algn="just"/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host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up a Network Virtual Terminal (NVT) and a host at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 end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assumes that an NVT has been set up at 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other end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saves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having to share information about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other's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terminals. There is 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mechanism to negotiate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options so that the hosts can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more elaborate interface at each end using different fonts etc. than the NVT. </a:t>
            </a:r>
          </a:p>
        </p:txBody>
      </p:sp>
    </p:spTree>
    <p:extLst>
      <p:ext uri="{BB962C8B-B14F-4D97-AF65-F5344CB8AC3E}">
        <p14:creationId xmlns:p14="http://schemas.microsoft.com/office/powerpoint/2010/main" val="21807232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Working of Network Virtual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Each host has 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 to reject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requests to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'upgrade'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Option requests will fly back and forth until the optimum session is established. A request for an option that the other is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already running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will not be responded to.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Host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one that initiates a conversation whilst 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Host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one that is providing services.</a:t>
            </a:r>
          </a:p>
        </p:txBody>
      </p:sp>
    </p:spTree>
    <p:extLst>
      <p:ext uri="{BB962C8B-B14F-4D97-AF65-F5344CB8AC3E}">
        <p14:creationId xmlns:p14="http://schemas.microsoft.com/office/powerpoint/2010/main" val="29845122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Telnet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End of sub-negotiation parameters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241	NOP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No operation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242	Data Mark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Data stream part of Synch, along with TCP Urgent 			Pointer set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243	Break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NVT character BRK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244	IP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Interrupt Process</a:t>
            </a:r>
          </a:p>
        </p:txBody>
      </p:sp>
    </p:spTree>
    <p:extLst>
      <p:ext uri="{BB962C8B-B14F-4D97-AF65-F5344CB8AC3E}">
        <p14:creationId xmlns:p14="http://schemas.microsoft.com/office/powerpoint/2010/main" val="265065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Telnet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245	AO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Abort Output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246	AYT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Are You There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247	EC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Erase character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248	EL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Erase Line</a:t>
            </a: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249	GA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 Go ahead</a:t>
            </a:r>
          </a:p>
        </p:txBody>
      </p:sp>
    </p:spTree>
    <p:extLst>
      <p:ext uri="{BB962C8B-B14F-4D97-AF65-F5344CB8AC3E}">
        <p14:creationId xmlns:p14="http://schemas.microsoft.com/office/powerpoint/2010/main" val="4171446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Telnet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 is accomplished using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 server port 23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using many different client ports (&gt; 1023) so that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 duplex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connections can occur between the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many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clients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Typing telnet </a:t>
            </a:r>
            <a:r>
              <a:rPr lang="en-IN" sz="280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ip_address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will open a connection to a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server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You can just type telnet on some routers and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Unix boxes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give you more options e.g.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open a connection. You will also see the Telnet option negotiations.</a:t>
            </a:r>
          </a:p>
        </p:txBody>
      </p:sp>
    </p:spTree>
    <p:extLst>
      <p:ext uri="{BB962C8B-B14F-4D97-AF65-F5344CB8AC3E}">
        <p14:creationId xmlns:p14="http://schemas.microsoft.com/office/powerpoint/2010/main" val="25758952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Telnet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RFC 854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Telnet implementation and more details of the supported characters for the keyboard and printer.</a:t>
            </a:r>
          </a:p>
          <a:p>
            <a:pPr marL="342900" indent="-342900"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RFC 2355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IBM TN3270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enhancements.</a:t>
            </a:r>
          </a:p>
        </p:txBody>
      </p:sp>
    </p:spTree>
    <p:extLst>
      <p:ext uri="{BB962C8B-B14F-4D97-AF65-F5344CB8AC3E}">
        <p14:creationId xmlns:p14="http://schemas.microsoft.com/office/powerpoint/2010/main" val="26852777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Introduction to 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780033"/>
            <a:ext cx="10353763" cy="454057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name stands for "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teletype network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". Historically, Telnet provided access to a command-line interface (usually, of an operating system) on a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remote host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is an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protocol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on the Internet or local area network to provide a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interactive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text-oriented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facility using a virtual terminal connection. User data is interspersed in-band with Telnet control information in an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8-bit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byte oriented data connection over the Transmission Control Protocol (TCP).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59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Difference between TELNET and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key difference between Telnet and SSH is that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encryption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means that all data transmitted over a network is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eavesdropping.</a:t>
            </a:r>
          </a:p>
          <a:p>
            <a:pPr marL="457200" indent="-457200"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2C77F8-DC0D-4813-877E-E40D38894F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473" y="3727061"/>
            <a:ext cx="6076408" cy="238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507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Difference between TELNET and SSH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457200" indent="-4572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more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secure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compared to Telnet.</a:t>
            </a:r>
          </a:p>
          <a:p>
            <a:pPr marL="457200" indent="-4572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encrypts the data while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sends data in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plain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text.</a:t>
            </a:r>
          </a:p>
          <a:p>
            <a:pPr marL="457200" indent="-4572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a public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authentication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while Telnet does not use any authentication.</a:t>
            </a:r>
          </a:p>
          <a:p>
            <a:pPr marL="457200" indent="-4572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adds a bit more overhead to the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bandwidth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compared to Telnet.</a:t>
            </a:r>
          </a:p>
          <a:p>
            <a:pPr marL="457200" indent="-457200" algn="just"/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has been all but replaced by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almost all uses.</a:t>
            </a:r>
          </a:p>
          <a:p>
            <a:pPr marL="457200" indent="-457200" algn="just"/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SSH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 serves the same purpose.</a:t>
            </a:r>
          </a:p>
          <a:p>
            <a:pPr marL="457200" indent="-457200" algn="just"/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481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399624"/>
            <a:ext cx="10353763" cy="40587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1011" y="2486652"/>
            <a:ext cx="8339329" cy="1884693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Thank you</a:t>
            </a:r>
            <a:endParaRPr lang="en-IN" b="1" dirty="0">
              <a:solidFill>
                <a:srgbClr val="FF000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325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Introduction to 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011679"/>
            <a:ext cx="10353763" cy="4308929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197C3-4838-4915-AC8F-E000DB91B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323" y="2678674"/>
            <a:ext cx="7694708" cy="297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70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History and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1840993"/>
            <a:ext cx="10353763" cy="4479616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is a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client-server protocol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based on a reliable connection-oriented transport. Typically, this protocol is used to establish a connection to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Transmission Control Protocol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port number 23, where a Telnet server application (</a:t>
            </a:r>
            <a:r>
              <a:rPr lang="en-I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telnetd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is listening. Telnet, however, predates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TCP/IP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was originally run over Network Control Program (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NCP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protocols.</a:t>
            </a:r>
          </a:p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Even though Telnet was an ad hoc protocol with no official definition until March 5, 1973, the name actually referred to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Teletype Over Network Protocol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the RFC 206 (NIC 7176) on Telnet makes the connection clear.</a:t>
            </a:r>
          </a:p>
        </p:txBody>
      </p:sp>
    </p:spTree>
    <p:extLst>
      <p:ext uri="{BB962C8B-B14F-4D97-AF65-F5344CB8AC3E}">
        <p14:creationId xmlns:p14="http://schemas.microsoft.com/office/powerpoint/2010/main" val="5417833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Network Virtual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431E2-A790-4A88-B769-B77631DFA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953" y="2710079"/>
            <a:ext cx="7029451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84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Network Virtual Terminal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network virtual terminal is a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concept describing a variety of data terminal equipment (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DTE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with different data rates, protocols, codes and formats, accommodated in the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network.</a:t>
            </a:r>
          </a:p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done as a result of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processing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where each device’s data is converted into a network standard format, then converted into the format of the receiving device at the </a:t>
            </a:r>
            <a:r>
              <a:rPr lang="en-IN" sz="28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</a:t>
            </a: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end.</a:t>
            </a:r>
          </a:p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en-IN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4626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TELNET vs 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TELNET:</a:t>
            </a:r>
          </a:p>
          <a:p>
            <a:pPr marL="377096" lvl="1" indent="0" algn="just">
              <a:buNone/>
            </a:pPr>
            <a:r>
              <a:rPr lang="en-IN" sz="220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is a protocol that provides “</a:t>
            </a:r>
            <a:r>
              <a:rPr lang="en-IN" sz="220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general, bi-directional, eight-bit </a:t>
            </a:r>
            <a:r>
              <a:rPr lang="en-IN" sz="220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byte oriented communications facility”. The TELNET protocol is based upon the notion of a virtual teletype, employing a 7-bit ASCII character set. The primary function of a User TELNET, then, is to provide the means by which its users can 'hit' all the keys on that virtual teletype.</a:t>
            </a:r>
          </a:p>
          <a:p>
            <a:pPr marL="0" indent="0" algn="just">
              <a:buNone/>
            </a:pPr>
            <a:r>
              <a:rPr lang="en-I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telnet: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telnet is a program that supports the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protocol over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8659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The TELNET protocol (port - 23)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RFC 854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TCP connection</a:t>
            </a:r>
          </a:p>
          <a:p>
            <a:pPr marL="377096" lvl="1" indent="0" algn="just">
              <a:buNone/>
            </a:pPr>
            <a:r>
              <a:rPr lang="en-IN" sz="220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and control over the same connection.</a:t>
            </a:r>
          </a:p>
          <a:p>
            <a:pPr marL="377096" lvl="1" indent="0" algn="just">
              <a:buNone/>
            </a:pPr>
            <a:r>
              <a:rPr lang="en-IN" sz="220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uses default port number 23.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Virtual Terminal</a:t>
            </a:r>
          </a:p>
          <a:p>
            <a:pPr marL="377096" lvl="1" indent="0" algn="just">
              <a:buNone/>
            </a:pPr>
            <a:r>
              <a:rPr lang="en-IN" sz="220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representation of a generic terminal.</a:t>
            </a:r>
          </a:p>
          <a:p>
            <a:pPr marL="377096" lvl="1" indent="0" algn="just">
              <a:buNone/>
            </a:pPr>
            <a:r>
              <a:rPr lang="en-IN" sz="220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Provides a standard language for communication of terminal control functions.</a:t>
            </a:r>
          </a:p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08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21633"/>
            <a:ext cx="10353763" cy="9704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Control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61857"/>
            <a:ext cx="10353763" cy="4058751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TELNET includes support for a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 of control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commonly supported by servers.</a:t>
            </a: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provides a 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uniform mechanism 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communication of (the supported) control functions.</a:t>
            </a: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Interrupt Process (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suspend/abort process.</a:t>
            </a:r>
          </a:p>
          <a:p>
            <a:pPr marL="342900" indent="-342900" algn="just"/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Abort Output (</a:t>
            </a:r>
            <a:r>
              <a:rPr lang="en-IN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0" algn="just">
              <a:buNone/>
            </a:pPr>
            <a:r>
              <a:rPr lang="en-I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send no more output to user’s terminal.</a:t>
            </a:r>
          </a:p>
        </p:txBody>
      </p:sp>
    </p:spTree>
    <p:extLst>
      <p:ext uri="{BB962C8B-B14F-4D97-AF65-F5344CB8AC3E}">
        <p14:creationId xmlns:p14="http://schemas.microsoft.com/office/powerpoint/2010/main" val="24084128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1228</Words>
  <Application>Microsoft Office PowerPoint</Application>
  <PresentationFormat>Widescreen</PresentationFormat>
  <Paragraphs>123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Arial</vt:lpstr>
      <vt:lpstr>Arial Rounded MT Bold</vt:lpstr>
      <vt:lpstr>Calibri</vt:lpstr>
      <vt:lpstr>Calisto MT</vt:lpstr>
      <vt:lpstr>Century Gothic</vt:lpstr>
      <vt:lpstr>Times New Roman</vt:lpstr>
      <vt:lpstr>Wingdings 2</vt:lpstr>
      <vt:lpstr>Wingdings 3</vt:lpstr>
      <vt:lpstr>Ion</vt:lpstr>
      <vt:lpstr>Slate</vt:lpstr>
      <vt:lpstr>PowerPoint Presentation</vt:lpstr>
      <vt:lpstr>Introduction to TELNET</vt:lpstr>
      <vt:lpstr>Introduction to TELNET</vt:lpstr>
      <vt:lpstr>History and Standards</vt:lpstr>
      <vt:lpstr>Network Virtual Terminal</vt:lpstr>
      <vt:lpstr>Network Virtual Terminal</vt:lpstr>
      <vt:lpstr>TELNET vs telnet</vt:lpstr>
      <vt:lpstr>The TELNET protocol (port - 23)</vt:lpstr>
      <vt:lpstr>Control functions</vt:lpstr>
      <vt:lpstr>Control functions</vt:lpstr>
      <vt:lpstr>Structure of TELNET</vt:lpstr>
      <vt:lpstr>Working of TELNET</vt:lpstr>
      <vt:lpstr>Telnet Negotiation</vt:lpstr>
      <vt:lpstr>Working of Network Virtual Terminal</vt:lpstr>
      <vt:lpstr>Working of Network Virtual Terminal</vt:lpstr>
      <vt:lpstr>Telnet Commands</vt:lpstr>
      <vt:lpstr>Telnet Commands</vt:lpstr>
      <vt:lpstr>Telnet Connections</vt:lpstr>
      <vt:lpstr>Telnet Connections</vt:lpstr>
      <vt:lpstr>Difference between TELNET and SSH</vt:lpstr>
      <vt:lpstr>Difference between TELNET and SSH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MaaHii sHarma</dc:creator>
  <cp:lastModifiedBy>MaaHii sHarma</cp:lastModifiedBy>
  <cp:revision>27</cp:revision>
  <cp:lastPrinted>2019-11-19T12:22:30Z</cp:lastPrinted>
  <dcterms:created xsi:type="dcterms:W3CDTF">2019-11-11T14:29:42Z</dcterms:created>
  <dcterms:modified xsi:type="dcterms:W3CDTF">2019-11-19T12:30:46Z</dcterms:modified>
</cp:coreProperties>
</file>